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86" r:id="rId4"/>
    <p:sldId id="274" r:id="rId5"/>
    <p:sldId id="277" r:id="rId6"/>
    <p:sldId id="288" r:id="rId7"/>
    <p:sldId id="290" r:id="rId8"/>
    <p:sldId id="291" r:id="rId9"/>
    <p:sldId id="278" r:id="rId10"/>
    <p:sldId id="275" r:id="rId11"/>
    <p:sldId id="279" r:id="rId12"/>
    <p:sldId id="283" r:id="rId13"/>
    <p:sldId id="292" r:id="rId14"/>
    <p:sldId id="282" r:id="rId15"/>
    <p:sldId id="285" r:id="rId16"/>
    <p:sldId id="296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5105"/>
    <a:srgbClr val="FEB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224" y="-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15A02-61DB-4E7F-AFDE-0B00612B593F}" type="datetimeFigureOut">
              <a:rPr lang="zh-CN" altLang="en-US" smtClean="0"/>
              <a:t>2019-05-31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3AF12-B6C3-45F8-81F4-44929B8AD9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617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1FFD-4A0C-41F1-8141-D7451839296B}" type="datetimeFigureOut">
              <a:rPr lang="zh-CN" altLang="en-US" smtClean="0"/>
              <a:t>2019-05-31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BECF5-E954-4D02-B173-EE3CD0191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6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1FFD-4A0C-41F1-8141-D7451839296B}" type="datetimeFigureOut">
              <a:rPr lang="zh-CN" altLang="en-US" smtClean="0"/>
              <a:t>2019-05-31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BECF5-E954-4D02-B173-EE3CD0191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458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1FFD-4A0C-41F1-8141-D7451839296B}" type="datetimeFigureOut">
              <a:rPr lang="zh-CN" altLang="en-US" smtClean="0"/>
              <a:t>2019-05-31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BECF5-E954-4D02-B173-EE3CD0191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1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1FFD-4A0C-41F1-8141-D7451839296B}" type="datetimeFigureOut">
              <a:rPr lang="zh-CN" altLang="en-US" smtClean="0"/>
              <a:t>2019-05-31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BECF5-E954-4D02-B173-EE3CD0191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16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1FFD-4A0C-41F1-8141-D7451839296B}" type="datetimeFigureOut">
              <a:rPr lang="zh-CN" altLang="en-US" smtClean="0"/>
              <a:t>2019-05-31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BECF5-E954-4D02-B173-EE3CD0191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07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1FFD-4A0C-41F1-8141-D7451839296B}" type="datetimeFigureOut">
              <a:rPr lang="zh-CN" altLang="en-US" smtClean="0"/>
              <a:t>2019-05-31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BECF5-E954-4D02-B173-EE3CD0191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85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1FFD-4A0C-41F1-8141-D7451839296B}" type="datetimeFigureOut">
              <a:rPr lang="zh-CN" altLang="en-US" smtClean="0"/>
              <a:t>2019-05-31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BECF5-E954-4D02-B173-EE3CD0191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72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1FFD-4A0C-41F1-8141-D7451839296B}" type="datetimeFigureOut">
              <a:rPr lang="zh-CN" altLang="en-US" smtClean="0"/>
              <a:t>2019-05-31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BECF5-E954-4D02-B173-EE3CD0191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94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1FFD-4A0C-41F1-8141-D7451839296B}" type="datetimeFigureOut">
              <a:rPr lang="zh-CN" altLang="en-US" smtClean="0"/>
              <a:t>2019-05-31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BECF5-E954-4D02-B173-EE3CD0191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71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1FFD-4A0C-41F1-8141-D7451839296B}" type="datetimeFigureOut">
              <a:rPr lang="zh-CN" altLang="en-US" smtClean="0"/>
              <a:t>2019-05-31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BECF5-E954-4D02-B173-EE3CD0191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6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1FFD-4A0C-41F1-8141-D7451839296B}" type="datetimeFigureOut">
              <a:rPr lang="zh-CN" altLang="en-US" smtClean="0"/>
              <a:t>2019-05-31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BECF5-E954-4D02-B173-EE3CD0191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37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11FFD-4A0C-41F1-8141-D7451839296B}" type="datetimeFigureOut">
              <a:rPr lang="zh-CN" altLang="en-US" smtClean="0"/>
              <a:t>2019-05-31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BECF5-E954-4D02-B173-EE3CD0191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16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730623"/>
          </a:xfrm>
          <a:solidFill>
            <a:srgbClr val="FB5105"/>
          </a:solidFill>
        </p:spPr>
        <p:txBody>
          <a:bodyPr/>
          <a:lstStyle/>
          <a:p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意健险微信自助理赔</a:t>
            </a:r>
            <a:r>
              <a:rPr lang="en-US" altLang="zh-CN" b="1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b="1" smtClean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操作手册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521587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车险意健险理赔部</a:t>
            </a:r>
            <a:endParaRPr lang="en-US" altLang="zh-CN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155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563888" y="45789"/>
            <a:ext cx="5504567" cy="430884"/>
            <a:chOff x="5074697" y="-26590"/>
            <a:chExt cx="5504567" cy="430884"/>
          </a:xfrm>
        </p:grpSpPr>
        <p:sp>
          <p:nvSpPr>
            <p:cNvPr id="4" name="TextBox 3"/>
            <p:cNvSpPr txBox="1"/>
            <p:nvPr/>
          </p:nvSpPr>
          <p:spPr>
            <a:xfrm>
              <a:off x="8255446" y="-26590"/>
              <a:ext cx="2323818" cy="430883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121917" tIns="60958" rIns="121917" bIns="60958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000" dirty="0" smtClean="0"/>
                <a:t>3</a:t>
              </a:r>
              <a:r>
                <a:rPr lang="zh-CN" altLang="en-US" sz="2000" dirty="0"/>
                <a:t>其</a:t>
              </a:r>
              <a:r>
                <a:rPr lang="zh-CN" altLang="en-US" sz="2000" dirty="0" smtClean="0"/>
                <a:t>他自助功能</a:t>
              </a:r>
              <a:endParaRPr lang="zh-CN" altLang="en-US" sz="20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95020" y="-26590"/>
              <a:ext cx="1800000" cy="43088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121917" tIns="60958" rIns="121917" bIns="60958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000" dirty="0" smtClean="0">
                  <a:solidFill>
                    <a:schemeClr val="tx1"/>
                  </a:solidFill>
                </a:rPr>
                <a:t>2</a:t>
              </a:r>
              <a:r>
                <a:rPr lang="zh-CN" altLang="en-US" sz="2000" dirty="0">
                  <a:solidFill>
                    <a:schemeClr val="tx1"/>
                  </a:solidFill>
                </a:rPr>
                <a:t>操</a:t>
              </a:r>
              <a:r>
                <a:rPr lang="zh-CN" altLang="en-US" sz="2000" dirty="0" smtClean="0">
                  <a:solidFill>
                    <a:schemeClr val="tx1"/>
                  </a:solidFill>
                </a:rPr>
                <a:t>作说明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74697" y="-26589"/>
              <a:ext cx="1800000" cy="430883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121917" tIns="60958" rIns="121917" bIns="60958" rtlCol="0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1</a:t>
              </a:r>
              <a:r>
                <a:rPr lang="zh-CN" altLang="en-US" dirty="0"/>
                <a:t>通道介绍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79297" y="342824"/>
            <a:ext cx="666867" cy="6837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7" tIns="60929" rIns="121857" bIns="60929" rtlCol="0" anchor="ctr"/>
          <a:lstStyle/>
          <a:p>
            <a:pPr algn="ctr" defTabSz="659294"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/>
                <a:ea typeface="微软雅黑"/>
              </a:rPr>
              <a:t>2.2</a:t>
            </a:r>
            <a:endParaRPr lang="zh-CN" altLang="en-US" sz="2000" b="1" dirty="0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1156896"/>
            <a:ext cx="9144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4"/>
          <p:cNvSpPr txBox="1">
            <a:spLocks/>
          </p:cNvSpPr>
          <p:nvPr/>
        </p:nvSpPr>
        <p:spPr>
          <a:xfrm>
            <a:off x="846164" y="626461"/>
            <a:ext cx="8496300" cy="400110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操作说明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-----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支付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录入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00192" y="3087251"/>
            <a:ext cx="27718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成年人：仅支持本人领款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未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成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年人：支持本人领款和监护人领款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" name="Picture 2" descr="D:\Users\liyili441\Desktop\线上SOP\1\0508_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38313"/>
          <a:stretch/>
        </p:blipFill>
        <p:spPr bwMode="auto">
          <a:xfrm>
            <a:off x="553943" y="2528890"/>
            <a:ext cx="2577897" cy="287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D:\Users\liyili441\Desktop\线上SOP\1\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" b="20495"/>
          <a:stretch/>
        </p:blipFill>
        <p:spPr bwMode="auto">
          <a:xfrm>
            <a:off x="3419872" y="2520110"/>
            <a:ext cx="2664536" cy="393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组合 22"/>
          <p:cNvGrpSpPr/>
          <p:nvPr/>
        </p:nvGrpSpPr>
        <p:grpSpPr>
          <a:xfrm>
            <a:off x="611560" y="1340768"/>
            <a:ext cx="7776864" cy="390882"/>
            <a:chOff x="611560" y="1340768"/>
            <a:chExt cx="7776864" cy="390882"/>
          </a:xfrm>
        </p:grpSpPr>
        <p:sp>
          <p:nvSpPr>
            <p:cNvPr id="24" name="燕尾形 23"/>
            <p:cNvSpPr/>
            <p:nvPr/>
          </p:nvSpPr>
          <p:spPr>
            <a:xfrm>
              <a:off x="611560" y="1340768"/>
              <a:ext cx="2376264" cy="369332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燕尾形 24"/>
            <p:cNvSpPr/>
            <p:nvPr/>
          </p:nvSpPr>
          <p:spPr>
            <a:xfrm>
              <a:off x="3389966" y="1362318"/>
              <a:ext cx="2376264" cy="36933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燕尾形 25"/>
            <p:cNvSpPr/>
            <p:nvPr/>
          </p:nvSpPr>
          <p:spPr>
            <a:xfrm>
              <a:off x="6012160" y="1340768"/>
              <a:ext cx="2376264" cy="369332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78850" y="1340768"/>
              <a:ext cx="16209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报案信息录入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70164" y="1340768"/>
              <a:ext cx="11244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单证上传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95936" y="1340768"/>
              <a:ext cx="16209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账号录入</a:t>
              </a:r>
            </a:p>
          </p:txBody>
        </p:sp>
      </p:grpSp>
      <p:sp>
        <p:nvSpPr>
          <p:cNvPr id="30" name="矩形 29"/>
          <p:cNvSpPr/>
          <p:nvPr/>
        </p:nvSpPr>
        <p:spPr>
          <a:xfrm>
            <a:off x="512730" y="1844824"/>
            <a:ext cx="79844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账号录入：录入领款人信息及</a:t>
            </a:r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领款银行账号（支持实时支付银行）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19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563888" y="45789"/>
            <a:ext cx="5504567" cy="430884"/>
            <a:chOff x="5074697" y="-26590"/>
            <a:chExt cx="5504567" cy="430884"/>
          </a:xfrm>
        </p:grpSpPr>
        <p:sp>
          <p:nvSpPr>
            <p:cNvPr id="4" name="TextBox 3"/>
            <p:cNvSpPr txBox="1"/>
            <p:nvPr/>
          </p:nvSpPr>
          <p:spPr>
            <a:xfrm>
              <a:off x="8255446" y="-26590"/>
              <a:ext cx="2323818" cy="430883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121917" tIns="60958" rIns="121917" bIns="60958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000" dirty="0" smtClean="0"/>
                <a:t>3</a:t>
              </a:r>
              <a:r>
                <a:rPr lang="zh-CN" altLang="en-US" sz="2000" dirty="0"/>
                <a:t>其</a:t>
              </a:r>
              <a:r>
                <a:rPr lang="zh-CN" altLang="en-US" sz="2000" dirty="0" smtClean="0"/>
                <a:t>他自助功能</a:t>
              </a:r>
              <a:endParaRPr lang="zh-CN" altLang="en-US" sz="20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95020" y="-26590"/>
              <a:ext cx="1800000" cy="43088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121917" tIns="60958" rIns="121917" bIns="60958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000" dirty="0" smtClean="0">
                  <a:solidFill>
                    <a:schemeClr val="tx1"/>
                  </a:solidFill>
                </a:rPr>
                <a:t>2</a:t>
              </a:r>
              <a:r>
                <a:rPr lang="zh-CN" altLang="en-US" sz="2000" dirty="0">
                  <a:solidFill>
                    <a:schemeClr val="tx1"/>
                  </a:solidFill>
                </a:rPr>
                <a:t>操</a:t>
              </a:r>
              <a:r>
                <a:rPr lang="zh-CN" altLang="en-US" sz="2000" dirty="0" smtClean="0">
                  <a:solidFill>
                    <a:schemeClr val="tx1"/>
                  </a:solidFill>
                </a:rPr>
                <a:t>作说明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74697" y="-26589"/>
              <a:ext cx="1800000" cy="430883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121917" tIns="60958" rIns="121917" bIns="60958" rtlCol="0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1</a:t>
              </a:r>
              <a:r>
                <a:rPr lang="zh-CN" altLang="en-US" dirty="0"/>
                <a:t>通道介绍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79297" y="342824"/>
            <a:ext cx="666867" cy="6837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7" tIns="60929" rIns="121857" bIns="60929" rtlCol="0" anchor="ctr"/>
          <a:lstStyle/>
          <a:p>
            <a:pPr algn="ctr" defTabSz="659294"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/>
                <a:ea typeface="微软雅黑"/>
              </a:rPr>
              <a:t>2.3</a:t>
            </a:r>
            <a:endParaRPr lang="zh-CN" altLang="en-US" sz="2000" b="1" dirty="0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1156896"/>
            <a:ext cx="9144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4"/>
          <p:cNvSpPr txBox="1">
            <a:spLocks/>
          </p:cNvSpPr>
          <p:nvPr/>
        </p:nvSpPr>
        <p:spPr>
          <a:xfrm>
            <a:off x="846164" y="626461"/>
            <a:ext cx="8496300" cy="400110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操作说明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-----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单证上传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40722" y="1889972"/>
            <a:ext cx="837975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材料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上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传：上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传理赔单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证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点击提交即完成申</a:t>
            </a:r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请</a:t>
            </a:r>
            <a:r>
              <a:rPr lang="en-US" altLang="zh-CN" b="1" smtClean="0"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仅自助件支持在线上传单证</a:t>
            </a:r>
            <a:endParaRPr lang="en-US" altLang="zh-CN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11560" y="1340768"/>
            <a:ext cx="7776864" cy="390882"/>
            <a:chOff x="611560" y="1340768"/>
            <a:chExt cx="7776864" cy="390882"/>
          </a:xfrm>
        </p:grpSpPr>
        <p:sp>
          <p:nvSpPr>
            <p:cNvPr id="33" name="燕尾形 32"/>
            <p:cNvSpPr/>
            <p:nvPr/>
          </p:nvSpPr>
          <p:spPr>
            <a:xfrm>
              <a:off x="611560" y="1340768"/>
              <a:ext cx="2376264" cy="369332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燕尾形 33"/>
            <p:cNvSpPr/>
            <p:nvPr/>
          </p:nvSpPr>
          <p:spPr>
            <a:xfrm>
              <a:off x="3389966" y="1362318"/>
              <a:ext cx="2376264" cy="369332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燕尾形 34"/>
            <p:cNvSpPr/>
            <p:nvPr/>
          </p:nvSpPr>
          <p:spPr>
            <a:xfrm>
              <a:off x="6012160" y="1340768"/>
              <a:ext cx="2376264" cy="36933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78850" y="1340768"/>
              <a:ext cx="16209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报案信息录入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70164" y="1340768"/>
              <a:ext cx="11244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单证上传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995936" y="1340768"/>
              <a:ext cx="16209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账号录入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39552" y="2780928"/>
            <a:ext cx="5214483" cy="3816424"/>
            <a:chOff x="4571813" y="2357351"/>
            <a:chExt cx="3959669" cy="3816424"/>
          </a:xfrm>
        </p:grpSpPr>
        <p:sp>
          <p:nvSpPr>
            <p:cNvPr id="26" name="TextBox 25"/>
            <p:cNvSpPr txBox="1"/>
            <p:nvPr/>
          </p:nvSpPr>
          <p:spPr>
            <a:xfrm>
              <a:off x="4817054" y="5896776"/>
              <a:ext cx="14111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医疗单证上传界面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960661" y="5896776"/>
              <a:ext cx="14277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其他材料上传界面</a:t>
              </a:r>
            </a:p>
          </p:txBody>
        </p:sp>
        <p:pic>
          <p:nvPicPr>
            <p:cNvPr id="3076" name="Picture 4" descr="D:\Users\chenyaqiong199\Desktop\ZP\IMG_159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5032" y="2357351"/>
              <a:ext cx="1860795" cy="3519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D:\Users\chenyaqiong199\Desktop\ZP\IMG_159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0687" y="2357351"/>
              <a:ext cx="1860795" cy="3519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圆角矩形 40"/>
            <p:cNvSpPr/>
            <p:nvPr/>
          </p:nvSpPr>
          <p:spPr>
            <a:xfrm>
              <a:off x="4571813" y="2996951"/>
              <a:ext cx="792075" cy="166465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6660045" y="3140968"/>
              <a:ext cx="672361" cy="976343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5868144" y="3356992"/>
            <a:ext cx="276312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注意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系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统上出现的单证类型，均需上传才能提交成功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若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未完成申请前退出，可在“材料补传”模块继续上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传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573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563888" y="45789"/>
            <a:ext cx="5504567" cy="430884"/>
            <a:chOff x="5074697" y="-26590"/>
            <a:chExt cx="5504567" cy="430884"/>
          </a:xfrm>
        </p:grpSpPr>
        <p:sp>
          <p:nvSpPr>
            <p:cNvPr id="4" name="TextBox 3"/>
            <p:cNvSpPr txBox="1"/>
            <p:nvPr/>
          </p:nvSpPr>
          <p:spPr>
            <a:xfrm>
              <a:off x="8255446" y="-26590"/>
              <a:ext cx="2323818" cy="43088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121917" tIns="60958" rIns="121917" bIns="60958" rtlCol="0">
              <a:spAutoFit/>
            </a:bodyPr>
            <a:lstStyle>
              <a:defPPr>
                <a:defRPr lang="zh-CN"/>
              </a:defPPr>
              <a:lvl1pPr algn="ctr"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3</a:t>
              </a:r>
              <a:r>
                <a:rPr lang="zh-CN" altLang="en-US" dirty="0"/>
                <a:t>其他自助功能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95020" y="-26590"/>
              <a:ext cx="1800000" cy="430883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121917" tIns="60958" rIns="121917" bIns="60958" rtlCol="0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2</a:t>
              </a:r>
              <a:r>
                <a:rPr lang="zh-CN" altLang="en-US" dirty="0"/>
                <a:t>操作说明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74697" y="-26589"/>
              <a:ext cx="1800000" cy="430883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121917" tIns="60958" rIns="121917" bIns="60958" rtlCol="0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1</a:t>
              </a:r>
              <a:r>
                <a:rPr lang="zh-CN" altLang="en-US" dirty="0"/>
                <a:t>通道介绍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79297" y="342824"/>
            <a:ext cx="666867" cy="6837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7" tIns="60929" rIns="121857" bIns="60929" rtlCol="0" anchor="ctr"/>
          <a:lstStyle/>
          <a:p>
            <a:pPr algn="ctr" defTabSz="659294"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/>
                <a:ea typeface="微软雅黑"/>
              </a:rPr>
              <a:t>3.1</a:t>
            </a:r>
            <a:endParaRPr lang="zh-CN" altLang="en-US" sz="2000" b="1" dirty="0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1156896"/>
            <a:ext cx="9144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4"/>
          <p:cNvSpPr txBox="1">
            <a:spLocks/>
          </p:cNvSpPr>
          <p:nvPr/>
        </p:nvSpPr>
        <p:spPr>
          <a:xfrm>
            <a:off x="846164" y="626461"/>
            <a:ext cx="8496300" cy="400110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>
                <a:ea typeface="微软雅黑" panose="020B0503020204020204" pitchFamily="34" charset="-122"/>
              </a:rPr>
              <a:t>其他自助功能</a:t>
            </a:r>
            <a:r>
              <a:rPr lang="en-US" altLang="zh-CN" sz="2000" b="1" dirty="0">
                <a:ea typeface="微软雅黑" panose="020B0503020204020204" pitchFamily="34" charset="-122"/>
              </a:rPr>
              <a:t>-----</a:t>
            </a:r>
            <a:r>
              <a:rPr lang="zh-CN" altLang="en-US" sz="2000" b="1" dirty="0">
                <a:ea typeface="微软雅黑" panose="020B0503020204020204" pitchFamily="34" charset="-122"/>
              </a:rPr>
              <a:t>材料补</a:t>
            </a:r>
            <a:r>
              <a:rPr lang="zh-CN" altLang="en-US" sz="2000" b="1" dirty="0" smtClean="0">
                <a:ea typeface="微软雅黑" panose="020B0503020204020204" pitchFamily="34" charset="-122"/>
              </a:rPr>
              <a:t>传</a:t>
            </a:r>
            <a:endParaRPr lang="zh-CN" altLang="en-US" sz="2000" b="1" dirty="0"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10776" y="1268760"/>
            <a:ext cx="8733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材料补传：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录入需要补传材料的报案号、被保险人姓名及证件信息后点击查询，页面会跳转至材料补传界面，点击自助上传可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进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行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相关</a:t>
            </a:r>
            <a:r>
              <a:rPr lang="zh-CN" altLang="en-US" sz="1400" smtClean="0">
                <a:latin typeface="微软雅黑" pitchFamily="34" charset="-122"/>
                <a:ea typeface="微软雅黑" pitchFamily="34" charset="-122"/>
              </a:rPr>
              <a:t>操作（首次单证上传未完成、缺少单证退回后需补传，补充银行账号等）。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8" name="Picture 2" descr="D:\Users\chenyaqiong199\Desktop\ZP\IMG_157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786" y="2348880"/>
            <a:ext cx="1759251" cy="396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4911103" y="2348880"/>
            <a:ext cx="1703118" cy="3960382"/>
            <a:chOff x="5101130" y="2450252"/>
            <a:chExt cx="1703118" cy="3931076"/>
          </a:xfrm>
        </p:grpSpPr>
        <p:pic>
          <p:nvPicPr>
            <p:cNvPr id="4099" name="Picture 3" descr="D:\Users\chenyaqiong199\Desktop\ZP\IMG_1589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1130" y="2450252"/>
              <a:ext cx="1703118" cy="3931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圆角矩形 24"/>
            <p:cNvSpPr/>
            <p:nvPr/>
          </p:nvSpPr>
          <p:spPr>
            <a:xfrm>
              <a:off x="6300192" y="4815496"/>
              <a:ext cx="504056" cy="304603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100" name="Picture 4" descr="D:\Users\chenyaqiong199\Desktop\ZP\IMG_159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348880"/>
            <a:ext cx="1690213" cy="396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右箭头 25"/>
          <p:cNvSpPr/>
          <p:nvPr/>
        </p:nvSpPr>
        <p:spPr>
          <a:xfrm>
            <a:off x="2051720" y="3949900"/>
            <a:ext cx="504056" cy="45778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右箭头 26"/>
          <p:cNvSpPr/>
          <p:nvPr/>
        </p:nvSpPr>
        <p:spPr>
          <a:xfrm>
            <a:off x="6660232" y="3949900"/>
            <a:ext cx="504056" cy="45778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右箭头 27"/>
          <p:cNvSpPr/>
          <p:nvPr/>
        </p:nvSpPr>
        <p:spPr>
          <a:xfrm>
            <a:off x="4355976" y="3949900"/>
            <a:ext cx="504056" cy="45778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18225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 16"/>
          <p:cNvSpPr/>
          <p:nvPr/>
        </p:nvSpPr>
        <p:spPr>
          <a:xfrm>
            <a:off x="251520" y="3789040"/>
            <a:ext cx="1493098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02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563888" y="45789"/>
            <a:ext cx="5504567" cy="430884"/>
            <a:chOff x="5074697" y="-26590"/>
            <a:chExt cx="5504567" cy="430884"/>
          </a:xfrm>
        </p:grpSpPr>
        <p:sp>
          <p:nvSpPr>
            <p:cNvPr id="4" name="TextBox 3"/>
            <p:cNvSpPr txBox="1"/>
            <p:nvPr/>
          </p:nvSpPr>
          <p:spPr>
            <a:xfrm>
              <a:off x="8255446" y="-26590"/>
              <a:ext cx="2323818" cy="43088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121917" tIns="60958" rIns="121917" bIns="60958" rtlCol="0">
              <a:spAutoFit/>
            </a:bodyPr>
            <a:lstStyle>
              <a:defPPr>
                <a:defRPr lang="zh-CN"/>
              </a:defPPr>
              <a:lvl1pPr algn="ctr"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3</a:t>
              </a:r>
              <a:r>
                <a:rPr lang="zh-CN" altLang="en-US" dirty="0"/>
                <a:t>其他自助功能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95020" y="-26590"/>
              <a:ext cx="1800000" cy="430883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121917" tIns="60958" rIns="121917" bIns="60958" rtlCol="0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2</a:t>
              </a:r>
              <a:r>
                <a:rPr lang="zh-CN" altLang="en-US" dirty="0"/>
                <a:t>操作说明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74697" y="-26589"/>
              <a:ext cx="1800000" cy="430883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121917" tIns="60958" rIns="121917" bIns="60958" rtlCol="0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1</a:t>
              </a:r>
              <a:r>
                <a:rPr lang="zh-CN" altLang="en-US" dirty="0"/>
                <a:t>通道介绍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79297" y="342824"/>
            <a:ext cx="666867" cy="6837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7" tIns="60929" rIns="121857" bIns="60929" rtlCol="0" anchor="ctr"/>
          <a:lstStyle/>
          <a:p>
            <a:pPr algn="ctr" defTabSz="659294"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/>
                <a:ea typeface="微软雅黑"/>
              </a:rPr>
              <a:t>3.2</a:t>
            </a:r>
            <a:endParaRPr lang="zh-CN" altLang="en-US" sz="2000" b="1" dirty="0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1156896"/>
            <a:ext cx="9144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4"/>
          <p:cNvSpPr txBox="1">
            <a:spLocks/>
          </p:cNvSpPr>
          <p:nvPr/>
        </p:nvSpPr>
        <p:spPr>
          <a:xfrm>
            <a:off x="846164" y="626461"/>
            <a:ext cx="8496300" cy="400110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>
                <a:ea typeface="微软雅黑" panose="020B0503020204020204" pitchFamily="34" charset="-122"/>
              </a:rPr>
              <a:t>其他自助功能</a:t>
            </a:r>
            <a:r>
              <a:rPr lang="en-US" altLang="zh-CN" sz="2000" b="1" dirty="0" smtClean="0">
                <a:ea typeface="微软雅黑" panose="020B0503020204020204" pitchFamily="34" charset="-122"/>
              </a:rPr>
              <a:t>-----</a:t>
            </a:r>
            <a:r>
              <a:rPr lang="zh-CN" altLang="en-US" sz="2000" b="1" dirty="0">
                <a:ea typeface="微软雅黑" panose="020B0503020204020204" pitchFamily="34" charset="-122"/>
              </a:rPr>
              <a:t>理赔记</a:t>
            </a:r>
            <a:r>
              <a:rPr lang="zh-CN" altLang="en-US" sz="2000" b="1" dirty="0" smtClean="0">
                <a:ea typeface="微软雅黑" panose="020B0503020204020204" pitchFamily="34" charset="-122"/>
              </a:rPr>
              <a:t>录</a:t>
            </a:r>
            <a:endParaRPr lang="zh-CN" altLang="en-US" sz="2000" b="1" dirty="0"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46357" y="1268760"/>
            <a:ext cx="8459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理赔记录：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录入需要查询案件的报案号、被保险人姓名及证件信息后点击查询，页面会跳转至理赔记录界面，点击查看，可查询案件当前处理进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度。例：</a:t>
            </a:r>
            <a:r>
              <a:rPr lang="zh-CN" altLang="en-US" dirty="0"/>
              <a:t> </a:t>
            </a:r>
            <a:r>
              <a:rPr lang="en-US" altLang="zh-CN" dirty="0">
                <a:latin typeface="PingFangSC-light"/>
              </a:rPr>
              <a:t>90105004100016830257</a:t>
            </a:r>
          </a:p>
        </p:txBody>
      </p:sp>
      <p:pic>
        <p:nvPicPr>
          <p:cNvPr id="6146" name="Picture 2" descr="D:\Users\chenyaqiong199\Desktop\ZP\IMG_16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614" y="2276872"/>
            <a:ext cx="1822874" cy="404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Users\chenyaqiong199\Desktop\ZP\IMG_16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1822874" cy="404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D:\Users\chenyaqiong199\Desktop\ZP\IMG_157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786" y="2276872"/>
            <a:ext cx="1759251" cy="396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右箭头 32"/>
          <p:cNvSpPr/>
          <p:nvPr/>
        </p:nvSpPr>
        <p:spPr>
          <a:xfrm>
            <a:off x="2051720" y="3877892"/>
            <a:ext cx="504056" cy="45778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右箭头 33"/>
          <p:cNvSpPr/>
          <p:nvPr/>
        </p:nvSpPr>
        <p:spPr>
          <a:xfrm>
            <a:off x="4355976" y="3877892"/>
            <a:ext cx="504056" cy="45778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右箭头 34"/>
          <p:cNvSpPr/>
          <p:nvPr/>
        </p:nvSpPr>
        <p:spPr>
          <a:xfrm>
            <a:off x="6660232" y="3933056"/>
            <a:ext cx="504056" cy="45778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圆角矩形 35"/>
          <p:cNvSpPr/>
          <p:nvPr/>
        </p:nvSpPr>
        <p:spPr>
          <a:xfrm>
            <a:off x="6228184" y="3789040"/>
            <a:ext cx="432048" cy="3729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18225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圆角矩形 30"/>
          <p:cNvSpPr/>
          <p:nvPr/>
        </p:nvSpPr>
        <p:spPr>
          <a:xfrm>
            <a:off x="251520" y="4221088"/>
            <a:ext cx="1656184" cy="6092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86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563888" y="45789"/>
            <a:ext cx="5504567" cy="430884"/>
            <a:chOff x="5074697" y="-26590"/>
            <a:chExt cx="5504567" cy="430884"/>
          </a:xfrm>
        </p:grpSpPr>
        <p:sp>
          <p:nvSpPr>
            <p:cNvPr id="4" name="TextBox 3"/>
            <p:cNvSpPr txBox="1"/>
            <p:nvPr/>
          </p:nvSpPr>
          <p:spPr>
            <a:xfrm>
              <a:off x="8255446" y="-26590"/>
              <a:ext cx="2323818" cy="43088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121917" tIns="60958" rIns="121917" bIns="60958" rtlCol="0">
              <a:spAutoFit/>
            </a:bodyPr>
            <a:lstStyle>
              <a:defPPr>
                <a:defRPr lang="zh-CN"/>
              </a:defPPr>
              <a:lvl1pPr algn="ctr"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3</a:t>
              </a:r>
              <a:r>
                <a:rPr lang="zh-CN" altLang="en-US" dirty="0"/>
                <a:t>其他自助功能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95020" y="-26590"/>
              <a:ext cx="1800000" cy="430883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121917" tIns="60958" rIns="121917" bIns="60958" rtlCol="0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2</a:t>
              </a:r>
              <a:r>
                <a:rPr lang="zh-CN" altLang="en-US" dirty="0"/>
                <a:t>操作说明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74697" y="-26589"/>
              <a:ext cx="1800000" cy="430883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121917" tIns="60958" rIns="121917" bIns="60958" rtlCol="0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1</a:t>
              </a:r>
              <a:r>
                <a:rPr lang="zh-CN" altLang="en-US" dirty="0"/>
                <a:t>通道介绍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79297" y="342824"/>
            <a:ext cx="666867" cy="6837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7" tIns="60929" rIns="121857" bIns="60929" rtlCol="0" anchor="ctr"/>
          <a:lstStyle/>
          <a:p>
            <a:pPr algn="ctr" defTabSz="659294"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/>
                <a:ea typeface="微软雅黑"/>
              </a:rPr>
              <a:t>3.2</a:t>
            </a:r>
            <a:endParaRPr lang="zh-CN" altLang="en-US" sz="2000" b="1" dirty="0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1156896"/>
            <a:ext cx="9144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4"/>
          <p:cNvSpPr txBox="1">
            <a:spLocks/>
          </p:cNvSpPr>
          <p:nvPr/>
        </p:nvSpPr>
        <p:spPr>
          <a:xfrm>
            <a:off x="846164" y="626461"/>
            <a:ext cx="8496300" cy="400110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>
                <a:ea typeface="微软雅黑" panose="020B0503020204020204" pitchFamily="34" charset="-122"/>
              </a:rPr>
              <a:t>其他自助功</a:t>
            </a:r>
            <a:r>
              <a:rPr lang="zh-CN" altLang="en-US" sz="2000" b="1">
                <a:ea typeface="微软雅黑" panose="020B0503020204020204" pitchFamily="34" charset="-122"/>
              </a:rPr>
              <a:t>能</a:t>
            </a:r>
            <a:r>
              <a:rPr lang="en-US" altLang="zh-CN" sz="2000" b="1" smtClean="0">
                <a:ea typeface="微软雅黑" panose="020B0503020204020204" pitchFamily="34" charset="-122"/>
              </a:rPr>
              <a:t>-----</a:t>
            </a:r>
            <a:r>
              <a:rPr lang="zh-CN" altLang="en-US" sz="2000" b="1">
                <a:ea typeface="微软雅黑" panose="020B0503020204020204" pitchFamily="34" charset="-122"/>
              </a:rPr>
              <a:t>理赔</a:t>
            </a:r>
            <a:r>
              <a:rPr lang="zh-CN" altLang="en-US" sz="2000" b="1" smtClean="0">
                <a:ea typeface="微软雅黑" panose="020B0503020204020204" pitchFamily="34" charset="-122"/>
              </a:rPr>
              <a:t>通知书</a:t>
            </a:r>
            <a:endParaRPr lang="zh-CN" altLang="en-US" sz="2000" b="1" dirty="0"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00142" y="1315086"/>
            <a:ext cx="84598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理赔通知书查询：理赔记录</a:t>
            </a:r>
            <a:r>
              <a:rPr lang="en-US" altLang="zh-CN" b="1" smtClean="0">
                <a:latin typeface="微软雅黑" pitchFamily="34" charset="-122"/>
                <a:ea typeface="微软雅黑" pitchFamily="34" charset="-122"/>
              </a:rPr>
              <a:t>-》</a:t>
            </a: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查</a:t>
            </a:r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找案件</a:t>
            </a:r>
            <a:r>
              <a:rPr lang="en-US" altLang="zh-CN" b="1" smtClean="0">
                <a:latin typeface="微软雅黑" pitchFamily="34" charset="-122"/>
                <a:ea typeface="微软雅黑" pitchFamily="34" charset="-122"/>
              </a:rPr>
              <a:t>-》</a:t>
            </a:r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点击“获取理赔通知书”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2" name="Picture 2" descr="D:\Users\chenyaqiong199\Desktop\ZP\IMG_157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095" y="2128722"/>
            <a:ext cx="2291929" cy="396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4788023" y="2128722"/>
            <a:ext cx="2196187" cy="3960382"/>
            <a:chOff x="3995936" y="2225602"/>
            <a:chExt cx="1584176" cy="4011652"/>
          </a:xfrm>
        </p:grpSpPr>
        <p:pic>
          <p:nvPicPr>
            <p:cNvPr id="1028" name="Picture 4" descr="D:\Users\chenyaqiong199\Desktop\IMG_163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225602"/>
              <a:ext cx="1584176" cy="4011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圆角矩形 23"/>
            <p:cNvSpPr/>
            <p:nvPr/>
          </p:nvSpPr>
          <p:spPr>
            <a:xfrm>
              <a:off x="5004048" y="4581128"/>
              <a:ext cx="528723" cy="190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984211" y="2158562"/>
            <a:ext cx="2158661" cy="3960382"/>
            <a:chOff x="5868144" y="2243059"/>
            <a:chExt cx="1584176" cy="3956501"/>
          </a:xfrm>
        </p:grpSpPr>
        <p:pic>
          <p:nvPicPr>
            <p:cNvPr id="1027" name="Picture 3" descr="D:\Users\chenyaqiong199\Desktop\IMG_163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2243059"/>
              <a:ext cx="1564614" cy="3956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圆角矩形 26"/>
            <p:cNvSpPr/>
            <p:nvPr/>
          </p:nvSpPr>
          <p:spPr>
            <a:xfrm>
              <a:off x="7236296" y="2420888"/>
              <a:ext cx="216024" cy="190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2227500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圆角矩形 20"/>
          <p:cNvSpPr/>
          <p:nvPr/>
        </p:nvSpPr>
        <p:spPr>
          <a:xfrm>
            <a:off x="251520" y="4403970"/>
            <a:ext cx="2016224" cy="6092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563888" y="45789"/>
            <a:ext cx="5504567" cy="430884"/>
            <a:chOff x="5074697" y="-26590"/>
            <a:chExt cx="5504567" cy="430884"/>
          </a:xfrm>
        </p:grpSpPr>
        <p:sp>
          <p:nvSpPr>
            <p:cNvPr id="4" name="TextBox 3"/>
            <p:cNvSpPr txBox="1"/>
            <p:nvPr/>
          </p:nvSpPr>
          <p:spPr>
            <a:xfrm>
              <a:off x="8255446" y="-26590"/>
              <a:ext cx="2323818" cy="43088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121917" tIns="60958" rIns="121917" bIns="60958" rtlCol="0">
              <a:spAutoFit/>
            </a:bodyPr>
            <a:lstStyle>
              <a:defPPr>
                <a:defRPr lang="zh-CN"/>
              </a:defPPr>
              <a:lvl1pPr algn="ctr"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3</a:t>
              </a:r>
              <a:r>
                <a:rPr lang="zh-CN" altLang="en-US" dirty="0"/>
                <a:t>其他自助功能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95020" y="-26590"/>
              <a:ext cx="1800000" cy="430883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121917" tIns="60958" rIns="121917" bIns="60958" rtlCol="0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2</a:t>
              </a:r>
              <a:r>
                <a:rPr lang="zh-CN" altLang="en-US" dirty="0"/>
                <a:t>操作说明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74697" y="-26589"/>
              <a:ext cx="1800000" cy="430883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121917" tIns="60958" rIns="121917" bIns="60958" rtlCol="0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1</a:t>
              </a:r>
              <a:r>
                <a:rPr lang="zh-CN" altLang="en-US" dirty="0"/>
                <a:t>通道介绍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79297" y="342824"/>
            <a:ext cx="666867" cy="6837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7" tIns="60929" rIns="121857" bIns="60929" rtlCol="0" anchor="ctr"/>
          <a:lstStyle/>
          <a:p>
            <a:pPr algn="ctr" defTabSz="659294"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/>
                <a:ea typeface="微软雅黑"/>
              </a:rPr>
              <a:t>3.3</a:t>
            </a:r>
            <a:endParaRPr lang="zh-CN" altLang="en-US" sz="2000" b="1" dirty="0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1156896"/>
            <a:ext cx="9144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4"/>
          <p:cNvSpPr txBox="1">
            <a:spLocks/>
          </p:cNvSpPr>
          <p:nvPr/>
        </p:nvSpPr>
        <p:spPr>
          <a:xfrm>
            <a:off x="846164" y="626461"/>
            <a:ext cx="8496300" cy="400110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>
                <a:ea typeface="微软雅黑" panose="020B0503020204020204" pitchFamily="34" charset="-122"/>
              </a:rPr>
              <a:t>其他自助功能</a:t>
            </a:r>
            <a:r>
              <a:rPr lang="en-US" altLang="zh-CN" sz="2000" b="1" dirty="0" smtClean="0">
                <a:ea typeface="微软雅黑" panose="020B0503020204020204" pitchFamily="34" charset="-122"/>
              </a:rPr>
              <a:t>-----</a:t>
            </a:r>
            <a:r>
              <a:rPr lang="zh-CN" altLang="en-US" sz="2000" b="1" dirty="0">
                <a:ea typeface="微软雅黑" panose="020B0503020204020204" pitchFamily="34" charset="-122"/>
              </a:rPr>
              <a:t>账号</a:t>
            </a:r>
            <a:r>
              <a:rPr lang="zh-CN" altLang="en-US" sz="2000" b="1">
                <a:ea typeface="微软雅黑" panose="020B0503020204020204" pitchFamily="34" charset="-122"/>
              </a:rPr>
              <a:t>修</a:t>
            </a:r>
            <a:r>
              <a:rPr lang="zh-CN" altLang="en-US" sz="2000" b="1" smtClean="0">
                <a:ea typeface="微软雅黑" panose="020B0503020204020204" pitchFamily="34" charset="-122"/>
              </a:rPr>
              <a:t>改（两个入口：理赔记录或账号修改）</a:t>
            </a:r>
            <a:endParaRPr lang="zh-CN" altLang="en-US" sz="2000" b="1" dirty="0">
              <a:ea typeface="微软雅黑" panose="020B0503020204020204" pitchFamily="34" charset="-122"/>
            </a:endParaRPr>
          </a:p>
        </p:txBody>
      </p:sp>
      <p:pic>
        <p:nvPicPr>
          <p:cNvPr id="16" name="Picture 2" descr="D:\Users\chenyaqiong199\Desktop\ZP\IMG_16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55" y="2629138"/>
            <a:ext cx="1855841" cy="396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4876399" y="2629138"/>
            <a:ext cx="1855841" cy="3968213"/>
            <a:chOff x="4732383" y="2269041"/>
            <a:chExt cx="1855841" cy="3968213"/>
          </a:xfrm>
        </p:grpSpPr>
        <p:pic>
          <p:nvPicPr>
            <p:cNvPr id="17" name="Picture 3" descr="D:\Users\chenyaqiong199\Desktop\ZP\IMG_160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383" y="2269041"/>
              <a:ext cx="1855841" cy="3968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圆角矩形 24"/>
            <p:cNvSpPr/>
            <p:nvPr/>
          </p:nvSpPr>
          <p:spPr>
            <a:xfrm>
              <a:off x="4788024" y="4869160"/>
              <a:ext cx="575864" cy="36004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矩形 25"/>
          <p:cNvSpPr/>
          <p:nvPr/>
        </p:nvSpPr>
        <p:spPr>
          <a:xfrm>
            <a:off x="323529" y="1268760"/>
            <a:ext cx="849694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账号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修</a:t>
            </a:r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改：适用未补充支</a:t>
            </a: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付信息或支付退</a:t>
            </a:r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回（仅自助件）</a:t>
            </a:r>
            <a:endParaRPr lang="en-US" altLang="zh-CN" b="1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smtClean="0">
                <a:ea typeface="微软雅黑" panose="020B0503020204020204" pitchFamily="34" charset="-122"/>
              </a:rPr>
              <a:t>根据页面提示录入信息后</a:t>
            </a:r>
            <a:r>
              <a:rPr lang="zh-CN" altLang="en-US" sz="1600" smtClean="0">
                <a:latin typeface="微软雅黑" pitchFamily="34" charset="-122"/>
                <a:ea typeface="微软雅黑" pitchFamily="34" charset="-122"/>
              </a:rPr>
              <a:t>跳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转至账号修改界面，点击“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修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改领款账号</a:t>
            </a:r>
            <a:r>
              <a:rPr lang="zh-CN" altLang="en-US" sz="1600" smtClean="0">
                <a:latin typeface="微软雅黑" pitchFamily="34" charset="-122"/>
                <a:ea typeface="微软雅黑" pitchFamily="34" charset="-122"/>
              </a:rPr>
              <a:t>” ，完善正确的银行账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号和开户银</a:t>
            </a:r>
            <a:r>
              <a:rPr lang="zh-CN" altLang="en-US" sz="1600" smtClean="0">
                <a:latin typeface="微软雅黑" pitchFamily="34" charset="-122"/>
                <a:ea typeface="微软雅黑" pitchFamily="34" charset="-122"/>
              </a:rPr>
              <a:t>行，点击提交完成，</a:t>
            </a:r>
            <a:r>
              <a:rPr lang="zh-CN" altLang="en-US" sz="1600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仅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支持实时</a:t>
            </a:r>
            <a:r>
              <a:rPr lang="zh-CN" altLang="en-US" sz="1600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支付银行账号</a:t>
            </a:r>
            <a:r>
              <a:rPr lang="zh-CN" altLang="en-US" sz="160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1" name="Picture 2" descr="D:\Users\chenyaqiong199\Desktop\ZP\IMG_157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794" y="2636969"/>
            <a:ext cx="1759251" cy="396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右箭头 31"/>
          <p:cNvSpPr/>
          <p:nvPr/>
        </p:nvSpPr>
        <p:spPr>
          <a:xfrm>
            <a:off x="2123728" y="3877892"/>
            <a:ext cx="504056" cy="45778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右箭头 32"/>
          <p:cNvSpPr/>
          <p:nvPr/>
        </p:nvSpPr>
        <p:spPr>
          <a:xfrm>
            <a:off x="4427984" y="3877892"/>
            <a:ext cx="504056" cy="45778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右箭头 33"/>
          <p:cNvSpPr/>
          <p:nvPr/>
        </p:nvSpPr>
        <p:spPr>
          <a:xfrm>
            <a:off x="6732240" y="3933056"/>
            <a:ext cx="504056" cy="45778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93336"/>
            <a:ext cx="2227500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圆角矩形 20"/>
          <p:cNvSpPr/>
          <p:nvPr/>
        </p:nvSpPr>
        <p:spPr>
          <a:xfrm>
            <a:off x="107504" y="4764450"/>
            <a:ext cx="2016224" cy="6092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21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2555776" y="2348880"/>
            <a:ext cx="3600400" cy="15841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8800" smtClean="0">
                <a:latin typeface="黑体" panose="02010609060101010101" pitchFamily="49" charset="-122"/>
                <a:ea typeface="黑体" panose="02010609060101010101" pitchFamily="49" charset="-122"/>
              </a:rPr>
              <a:t>谢谢</a:t>
            </a:r>
            <a:endParaRPr lang="zh-CN" altLang="en-US" sz="8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1156896"/>
            <a:ext cx="9144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67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563888" y="45789"/>
            <a:ext cx="5504567" cy="430884"/>
            <a:chOff x="5074697" y="-26590"/>
            <a:chExt cx="5504567" cy="430884"/>
          </a:xfrm>
        </p:grpSpPr>
        <p:sp>
          <p:nvSpPr>
            <p:cNvPr id="4" name="TextBox 3"/>
            <p:cNvSpPr txBox="1"/>
            <p:nvPr/>
          </p:nvSpPr>
          <p:spPr>
            <a:xfrm>
              <a:off x="8255446" y="-26590"/>
              <a:ext cx="2323818" cy="430883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121917" tIns="60958" rIns="121917" bIns="60958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000" dirty="0" smtClean="0"/>
                <a:t>3</a:t>
              </a:r>
              <a:r>
                <a:rPr lang="zh-CN" altLang="en-US" sz="2000" dirty="0"/>
                <a:t>其</a:t>
              </a:r>
              <a:r>
                <a:rPr lang="zh-CN" altLang="en-US" sz="2000" dirty="0" smtClean="0"/>
                <a:t>他自助功能</a:t>
              </a:r>
              <a:endParaRPr lang="zh-CN" altLang="en-US" sz="20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95020" y="-26590"/>
              <a:ext cx="1800000" cy="430883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121917" tIns="60958" rIns="121917" bIns="60958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000" dirty="0" smtClean="0"/>
                <a:t>2</a:t>
              </a:r>
              <a:r>
                <a:rPr lang="zh-CN" altLang="en-US" sz="2000" dirty="0"/>
                <a:t>操</a:t>
              </a:r>
              <a:r>
                <a:rPr lang="zh-CN" altLang="en-US" sz="2000" dirty="0" smtClean="0"/>
                <a:t>作说明</a:t>
              </a:r>
              <a:endParaRPr lang="zh-CN" altLang="en-US" sz="2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74697" y="-26589"/>
              <a:ext cx="1800000" cy="43088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121917" tIns="60958" rIns="121917" bIns="60958" rtlCol="0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dirty="0">
                  <a:solidFill>
                    <a:schemeClr val="tx1"/>
                  </a:solidFill>
                </a:rPr>
                <a:t>1</a:t>
              </a:r>
              <a:r>
                <a:rPr lang="zh-CN" altLang="en-US" dirty="0">
                  <a:solidFill>
                    <a:schemeClr val="tx1"/>
                  </a:solidFill>
                </a:rPr>
                <a:t>通道介绍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79297" y="342824"/>
            <a:ext cx="666867" cy="6837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7" tIns="60929" rIns="121857" bIns="60929" rtlCol="0" anchor="ctr"/>
          <a:lstStyle/>
          <a:p>
            <a:pPr algn="ctr" defTabSz="659294"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/>
                <a:ea typeface="微软雅黑"/>
              </a:rPr>
              <a:t>1.2</a:t>
            </a:r>
            <a:endParaRPr lang="zh-CN" altLang="en-US" sz="2000" b="1" dirty="0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1156896"/>
            <a:ext cx="9144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4"/>
          <p:cNvSpPr txBox="1">
            <a:spLocks/>
          </p:cNvSpPr>
          <p:nvPr/>
        </p:nvSpPr>
        <p:spPr>
          <a:xfrm>
            <a:off x="846164" y="626461"/>
            <a:ext cx="8496300" cy="400110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通道介绍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-----</a:t>
            </a:r>
            <a:r>
              <a:rPr lang="zh-CN" altLang="en-US" sz="2000" b="1" dirty="0">
                <a:ea typeface="微软雅黑" panose="020B0503020204020204" pitchFamily="34" charset="-122"/>
              </a:rPr>
              <a:t>主界面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5536" y="1293440"/>
            <a:ext cx="81501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（一）申请条件：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损失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金额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1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万元（含）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以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下人伤及非人伤案件</a:t>
            </a:r>
            <a:endParaRPr lang="zh-CN" altLang="en-US" sz="1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-18030" pitchFamily="49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752528" y="2564904"/>
            <a:ext cx="31683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理赔</a:t>
            </a:r>
            <a:r>
              <a:rPr lang="zh-CN" altLang="en-US" sz="1400" b="1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申</a:t>
            </a:r>
            <a:r>
              <a:rPr lang="zh-CN" altLang="en-US" sz="14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请</a:t>
            </a:r>
            <a:r>
              <a:rPr lang="en-US" altLang="zh-CN" sz="14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4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预约申请</a:t>
            </a:r>
            <a:r>
              <a:rPr lang="en-US" altLang="zh-CN" sz="1400" i="1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报案、理赔一体化、宠物医疗预约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5215" y="6160311"/>
            <a:ext cx="7089073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特别说明：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账号修改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仅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支持新系统案件，不支持老系统案件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3816424" y="2708920"/>
            <a:ext cx="864096" cy="22894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4752527" y="3403883"/>
            <a:ext cx="3635897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材料补传</a:t>
            </a:r>
            <a:r>
              <a:rPr lang="en-US" altLang="zh-CN" sz="1400" i="1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补传单证，完善理赔资料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1085850" lvl="2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未完成申请，继续补充材料</a:t>
            </a:r>
            <a:endParaRPr lang="en-US" altLang="zh-CN" sz="1100" dirty="0">
              <a:latin typeface="微软雅黑" pitchFamily="34" charset="-122"/>
              <a:ea typeface="微软雅黑" pitchFamily="34" charset="-122"/>
            </a:endParaRPr>
          </a:p>
          <a:p>
            <a:pPr marL="1085850" lvl="2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电话中心报案，补传材料</a:t>
            </a:r>
            <a:endParaRPr lang="en-US" altLang="zh-CN" sz="1100" dirty="0">
              <a:latin typeface="微软雅黑" pitchFamily="34" charset="-122"/>
              <a:ea typeface="微软雅黑" pitchFamily="34" charset="-122"/>
            </a:endParaRPr>
          </a:p>
          <a:p>
            <a:pPr marL="1085850" lvl="2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材料不全，核赔退回客户补传材料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右箭头 41"/>
          <p:cNvSpPr/>
          <p:nvPr/>
        </p:nvSpPr>
        <p:spPr>
          <a:xfrm>
            <a:off x="3816424" y="3475891"/>
            <a:ext cx="864096" cy="22894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4752528" y="4509120"/>
            <a:ext cx="3491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理赔记录</a:t>
            </a:r>
            <a:r>
              <a:rPr lang="en-US" altLang="zh-CN" sz="14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4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预约号查询</a:t>
            </a:r>
            <a:r>
              <a:rPr lang="en-US" altLang="zh-CN" sz="1400" i="1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案件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进度、历史理赔记录查询、宠物医疗预约号查询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右箭头 43"/>
          <p:cNvSpPr/>
          <p:nvPr/>
        </p:nvSpPr>
        <p:spPr>
          <a:xfrm>
            <a:off x="3816424" y="4509120"/>
            <a:ext cx="864096" cy="22894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4752528" y="5211829"/>
            <a:ext cx="3168352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账号修改</a:t>
            </a:r>
            <a:r>
              <a:rPr lang="en-US" altLang="zh-CN" sz="1400" i="1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修改或补充银行账户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右箭头 45"/>
          <p:cNvSpPr/>
          <p:nvPr/>
        </p:nvSpPr>
        <p:spPr>
          <a:xfrm>
            <a:off x="3816424" y="5211829"/>
            <a:ext cx="864096" cy="22894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243000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87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9297" y="342824"/>
            <a:ext cx="666867" cy="6837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7" tIns="60929" rIns="121857" bIns="60929" rtlCol="0" anchor="ctr"/>
          <a:lstStyle/>
          <a:p>
            <a:pPr algn="ctr" defTabSz="659294"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/>
                <a:ea typeface="微软雅黑"/>
              </a:rPr>
              <a:t>1.2</a:t>
            </a:r>
            <a:endParaRPr lang="zh-CN" altLang="en-US" sz="2000" b="1" dirty="0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1156896"/>
            <a:ext cx="9144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4"/>
          <p:cNvSpPr txBox="1">
            <a:spLocks/>
          </p:cNvSpPr>
          <p:nvPr/>
        </p:nvSpPr>
        <p:spPr>
          <a:xfrm>
            <a:off x="846164" y="626461"/>
            <a:ext cx="8496300" cy="400110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通道介绍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-----</a:t>
            </a:r>
            <a:r>
              <a:rPr lang="zh-CN" altLang="en-US" sz="2000" b="1" dirty="0">
                <a:ea typeface="微软雅黑" panose="020B0503020204020204" pitchFamily="34" charset="-122"/>
              </a:rPr>
              <a:t>主界面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Picture 3" descr="D:\Users\chenyaqiong199\Desktop\ZP\IMG_159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564" y="1916832"/>
            <a:ext cx="2287564" cy="406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右箭头 21"/>
          <p:cNvSpPr/>
          <p:nvPr/>
        </p:nvSpPr>
        <p:spPr>
          <a:xfrm>
            <a:off x="2771800" y="3554496"/>
            <a:ext cx="642725" cy="64807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右箭头 26"/>
          <p:cNvSpPr/>
          <p:nvPr/>
        </p:nvSpPr>
        <p:spPr>
          <a:xfrm>
            <a:off x="5796136" y="3554496"/>
            <a:ext cx="642725" cy="64807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955" y="1916832"/>
            <a:ext cx="2189509" cy="406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矩形 29"/>
          <p:cNvSpPr/>
          <p:nvPr/>
        </p:nvSpPr>
        <p:spPr>
          <a:xfrm>
            <a:off x="395535" y="1290246"/>
            <a:ext cx="8352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（二）网点查询：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客户可通过网点查询功能，查询到所在地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附近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的客服门店。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44637" y="45789"/>
            <a:ext cx="2323818" cy="430883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sz="2000" dirty="0" smtClean="0"/>
              <a:t>3</a:t>
            </a:r>
            <a:r>
              <a:rPr lang="zh-CN" altLang="en-US" sz="2000" dirty="0"/>
              <a:t>其</a:t>
            </a:r>
            <a:r>
              <a:rPr lang="zh-CN" altLang="en-US" sz="2000" dirty="0" smtClean="0"/>
              <a:t>他自助功能</a:t>
            </a:r>
            <a:endParaRPr lang="zh-CN" alt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184211" y="45789"/>
            <a:ext cx="1800000" cy="430883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sz="2000" dirty="0" smtClean="0"/>
              <a:t>2</a:t>
            </a:r>
            <a:r>
              <a:rPr lang="zh-CN" altLang="en-US" sz="2000" dirty="0"/>
              <a:t>操</a:t>
            </a:r>
            <a:r>
              <a:rPr lang="zh-CN" altLang="en-US" sz="2000" dirty="0" smtClean="0"/>
              <a:t>作说明</a:t>
            </a:r>
            <a:endParaRPr lang="zh-CN" alt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563888" y="45790"/>
            <a:ext cx="1800000" cy="430883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dirty="0">
                <a:solidFill>
                  <a:schemeClr val="tx1"/>
                </a:solidFill>
              </a:rPr>
              <a:t>1</a:t>
            </a:r>
            <a:r>
              <a:rPr lang="zh-CN" altLang="en-US" dirty="0">
                <a:solidFill>
                  <a:schemeClr val="tx1"/>
                </a:solidFill>
              </a:rPr>
              <a:t>通道介绍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5304"/>
            <a:ext cx="243000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圆角矩形 27"/>
          <p:cNvSpPr/>
          <p:nvPr/>
        </p:nvSpPr>
        <p:spPr>
          <a:xfrm>
            <a:off x="1676676" y="5517232"/>
            <a:ext cx="663076" cy="5015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28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563888" y="45789"/>
            <a:ext cx="5504567" cy="430884"/>
            <a:chOff x="5074697" y="-26590"/>
            <a:chExt cx="5504567" cy="430884"/>
          </a:xfrm>
        </p:grpSpPr>
        <p:sp>
          <p:nvSpPr>
            <p:cNvPr id="4" name="TextBox 3"/>
            <p:cNvSpPr txBox="1"/>
            <p:nvPr/>
          </p:nvSpPr>
          <p:spPr>
            <a:xfrm>
              <a:off x="8255446" y="-26590"/>
              <a:ext cx="2323818" cy="430883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121917" tIns="60958" rIns="121917" bIns="60958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000" dirty="0" smtClean="0"/>
                <a:t>3</a:t>
              </a:r>
              <a:r>
                <a:rPr lang="zh-CN" altLang="en-US" sz="2000" dirty="0"/>
                <a:t>其</a:t>
              </a:r>
              <a:r>
                <a:rPr lang="zh-CN" altLang="en-US" sz="2000" dirty="0" smtClean="0"/>
                <a:t>他自助功能</a:t>
              </a:r>
              <a:endParaRPr lang="zh-CN" altLang="en-US" sz="20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95020" y="-26590"/>
              <a:ext cx="1800000" cy="43088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121917" tIns="60958" rIns="121917" bIns="60958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000" dirty="0" smtClean="0">
                  <a:solidFill>
                    <a:schemeClr val="tx1"/>
                  </a:solidFill>
                </a:rPr>
                <a:t>2</a:t>
              </a:r>
              <a:r>
                <a:rPr lang="zh-CN" altLang="en-US" sz="2000" dirty="0">
                  <a:solidFill>
                    <a:schemeClr val="tx1"/>
                  </a:solidFill>
                </a:rPr>
                <a:t>操</a:t>
              </a:r>
              <a:r>
                <a:rPr lang="zh-CN" altLang="en-US" sz="2000" dirty="0" smtClean="0">
                  <a:solidFill>
                    <a:schemeClr val="tx1"/>
                  </a:solidFill>
                </a:rPr>
                <a:t>作说明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74697" y="-26589"/>
              <a:ext cx="1800000" cy="430883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121917" tIns="60958" rIns="121917" bIns="60958" rtlCol="0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1</a:t>
              </a:r>
              <a:r>
                <a:rPr lang="zh-CN" altLang="en-US" dirty="0"/>
                <a:t>通道介绍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79297" y="342824"/>
            <a:ext cx="666867" cy="6837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7" tIns="60929" rIns="121857" bIns="60929" rtlCol="0" anchor="ctr"/>
          <a:lstStyle/>
          <a:p>
            <a:pPr algn="ctr" defTabSz="659294"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/>
                <a:ea typeface="微软雅黑"/>
              </a:rPr>
              <a:t>2.1</a:t>
            </a:r>
            <a:endParaRPr lang="zh-CN" altLang="en-US" sz="2000" b="1" dirty="0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1156896"/>
            <a:ext cx="9144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4"/>
          <p:cNvSpPr txBox="1">
            <a:spLocks/>
          </p:cNvSpPr>
          <p:nvPr/>
        </p:nvSpPr>
        <p:spPr>
          <a:xfrm>
            <a:off x="846164" y="626461"/>
            <a:ext cx="8496300" cy="400110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操作说明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-----</a:t>
            </a:r>
            <a:r>
              <a:rPr lang="zh-CN" altLang="en-US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报案（个人信息录入）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4392" y="1988840"/>
            <a:ext cx="7944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（一）点击“理赔申请”，进入报案界面，</a:t>
            </a:r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录入个人信息，匹配保单。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3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951" y="2708920"/>
            <a:ext cx="224452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右箭头 24"/>
          <p:cNvSpPr/>
          <p:nvPr/>
        </p:nvSpPr>
        <p:spPr>
          <a:xfrm>
            <a:off x="5783855" y="3789040"/>
            <a:ext cx="742175" cy="44056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右箭头 25"/>
          <p:cNvSpPr/>
          <p:nvPr/>
        </p:nvSpPr>
        <p:spPr>
          <a:xfrm>
            <a:off x="2627784" y="3789040"/>
            <a:ext cx="742175" cy="44056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11560" y="1340768"/>
            <a:ext cx="7776864" cy="390882"/>
            <a:chOff x="611560" y="1340768"/>
            <a:chExt cx="7776864" cy="390882"/>
          </a:xfrm>
        </p:grpSpPr>
        <p:sp>
          <p:nvSpPr>
            <p:cNvPr id="30" name="燕尾形 29"/>
            <p:cNvSpPr/>
            <p:nvPr/>
          </p:nvSpPr>
          <p:spPr>
            <a:xfrm>
              <a:off x="611560" y="1340768"/>
              <a:ext cx="2376264" cy="36933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燕尾形 30"/>
            <p:cNvSpPr/>
            <p:nvPr/>
          </p:nvSpPr>
          <p:spPr>
            <a:xfrm>
              <a:off x="3389966" y="1362318"/>
              <a:ext cx="2376264" cy="369332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燕尾形 34"/>
            <p:cNvSpPr/>
            <p:nvPr/>
          </p:nvSpPr>
          <p:spPr>
            <a:xfrm>
              <a:off x="6012160" y="1340768"/>
              <a:ext cx="2376264" cy="369332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78850" y="1340768"/>
              <a:ext cx="16209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报案信息录入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70164" y="1340768"/>
              <a:ext cx="11244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单证上传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995936" y="1340768"/>
              <a:ext cx="16209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账号录入</a:t>
              </a:r>
            </a:p>
          </p:txBody>
        </p:sp>
      </p:grpSp>
      <p:sp>
        <p:nvSpPr>
          <p:cNvPr id="27" name="圆角矩形 26"/>
          <p:cNvSpPr/>
          <p:nvPr/>
        </p:nvSpPr>
        <p:spPr>
          <a:xfrm>
            <a:off x="4211773" y="5373216"/>
            <a:ext cx="864283" cy="2405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80928"/>
            <a:ext cx="18225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18225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圆角矩形 21"/>
          <p:cNvSpPr/>
          <p:nvPr/>
        </p:nvSpPr>
        <p:spPr>
          <a:xfrm>
            <a:off x="486589" y="3457727"/>
            <a:ext cx="2069187" cy="691353"/>
          </a:xfrm>
          <a:prstGeom prst="roundRect">
            <a:avLst/>
          </a:prstGeom>
          <a:noFill/>
          <a:ln w="25400">
            <a:solidFill>
              <a:srgbClr val="FD2A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14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563888" y="45789"/>
            <a:ext cx="5504567" cy="430884"/>
            <a:chOff x="5074697" y="-26590"/>
            <a:chExt cx="5504567" cy="430884"/>
          </a:xfrm>
        </p:grpSpPr>
        <p:sp>
          <p:nvSpPr>
            <p:cNvPr id="4" name="TextBox 3"/>
            <p:cNvSpPr txBox="1"/>
            <p:nvPr/>
          </p:nvSpPr>
          <p:spPr>
            <a:xfrm>
              <a:off x="8255446" y="-26590"/>
              <a:ext cx="2323818" cy="430883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121917" tIns="60958" rIns="121917" bIns="60958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000" dirty="0" smtClean="0"/>
                <a:t>3</a:t>
              </a:r>
              <a:r>
                <a:rPr lang="zh-CN" altLang="en-US" sz="2000" dirty="0"/>
                <a:t>其</a:t>
              </a:r>
              <a:r>
                <a:rPr lang="zh-CN" altLang="en-US" sz="2000" dirty="0" smtClean="0"/>
                <a:t>他自助功能</a:t>
              </a:r>
              <a:endParaRPr lang="zh-CN" altLang="en-US" sz="20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95020" y="-26590"/>
              <a:ext cx="1800000" cy="43088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121917" tIns="60958" rIns="121917" bIns="60958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000" dirty="0" smtClean="0">
                  <a:solidFill>
                    <a:schemeClr val="tx1"/>
                  </a:solidFill>
                </a:rPr>
                <a:t>2</a:t>
              </a:r>
              <a:r>
                <a:rPr lang="zh-CN" altLang="en-US" sz="2000" dirty="0">
                  <a:solidFill>
                    <a:schemeClr val="tx1"/>
                  </a:solidFill>
                </a:rPr>
                <a:t>操</a:t>
              </a:r>
              <a:r>
                <a:rPr lang="zh-CN" altLang="en-US" sz="2000" dirty="0" smtClean="0">
                  <a:solidFill>
                    <a:schemeClr val="tx1"/>
                  </a:solidFill>
                </a:rPr>
                <a:t>作说明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74697" y="-26589"/>
              <a:ext cx="1800000" cy="430883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121917" tIns="60958" rIns="121917" bIns="60958" rtlCol="0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1</a:t>
              </a:r>
              <a:r>
                <a:rPr lang="zh-CN" altLang="en-US" dirty="0"/>
                <a:t>通道介绍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79297" y="342824"/>
            <a:ext cx="666867" cy="6837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7" tIns="60929" rIns="121857" bIns="60929" rtlCol="0" anchor="ctr"/>
          <a:lstStyle/>
          <a:p>
            <a:pPr algn="ctr" defTabSz="659294"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/>
                <a:ea typeface="微软雅黑"/>
              </a:rPr>
              <a:t>2.1</a:t>
            </a:r>
            <a:endParaRPr lang="zh-CN" altLang="en-US" sz="2000" b="1" dirty="0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1156896"/>
            <a:ext cx="9144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4"/>
          <p:cNvSpPr txBox="1">
            <a:spLocks/>
          </p:cNvSpPr>
          <p:nvPr/>
        </p:nvSpPr>
        <p:spPr>
          <a:xfrm>
            <a:off x="846164" y="626461"/>
            <a:ext cx="8496300" cy="400110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操作说明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-----</a:t>
            </a:r>
            <a:r>
              <a:rPr lang="zh-CN" altLang="en-US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报案（选择事故类型）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4392" y="1841049"/>
            <a:ext cx="80880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（二）依据事故情况，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选择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对应的事故类型。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611560" y="1340768"/>
            <a:ext cx="7776864" cy="390882"/>
            <a:chOff x="611560" y="1340768"/>
            <a:chExt cx="7776864" cy="390882"/>
          </a:xfrm>
        </p:grpSpPr>
        <p:sp>
          <p:nvSpPr>
            <p:cNvPr id="44" name="燕尾形 43"/>
            <p:cNvSpPr/>
            <p:nvPr/>
          </p:nvSpPr>
          <p:spPr>
            <a:xfrm>
              <a:off x="611560" y="1340768"/>
              <a:ext cx="2376264" cy="36933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燕尾形 44"/>
            <p:cNvSpPr/>
            <p:nvPr/>
          </p:nvSpPr>
          <p:spPr>
            <a:xfrm>
              <a:off x="3389966" y="1362318"/>
              <a:ext cx="2376264" cy="369332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燕尾形 45"/>
            <p:cNvSpPr/>
            <p:nvPr/>
          </p:nvSpPr>
          <p:spPr>
            <a:xfrm>
              <a:off x="6012160" y="1340768"/>
              <a:ext cx="2376264" cy="369332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78850" y="1340768"/>
              <a:ext cx="16209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报案信息录入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770164" y="1340768"/>
              <a:ext cx="11244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单证上传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95936" y="1340768"/>
              <a:ext cx="16209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账号录入</a:t>
              </a:r>
            </a:p>
          </p:txBody>
        </p:sp>
      </p:grpSp>
      <p:pic>
        <p:nvPicPr>
          <p:cNvPr id="2050" name="Picture 2" descr="D:\Users\chenyaqiong199\Desktop\1月\ZP\IMG_16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92897"/>
            <a:ext cx="2293862" cy="395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sers\chenyaqiong199\Desktop\1月\ZP\IMG_162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76" y="2507418"/>
            <a:ext cx="2288300" cy="394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Users\chenyaqiong199\Desktop\1月\ZP\IMG_162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267" y="2492897"/>
            <a:ext cx="2293861" cy="395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圆角矩形 34"/>
          <p:cNvSpPr/>
          <p:nvPr/>
        </p:nvSpPr>
        <p:spPr>
          <a:xfrm>
            <a:off x="5363889" y="4869161"/>
            <a:ext cx="402342" cy="1008111"/>
          </a:xfrm>
          <a:prstGeom prst="roundRect">
            <a:avLst/>
          </a:prstGeom>
          <a:noFill/>
          <a:ln w="25400">
            <a:solidFill>
              <a:srgbClr val="FD2A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圆角矩形 35"/>
          <p:cNvSpPr/>
          <p:nvPr/>
        </p:nvSpPr>
        <p:spPr>
          <a:xfrm>
            <a:off x="3707904" y="4581129"/>
            <a:ext cx="648072" cy="288032"/>
          </a:xfrm>
          <a:prstGeom prst="roundRect">
            <a:avLst/>
          </a:prstGeom>
          <a:noFill/>
          <a:ln w="25400">
            <a:solidFill>
              <a:srgbClr val="FD2A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圆角矩形 36"/>
          <p:cNvSpPr/>
          <p:nvPr/>
        </p:nvSpPr>
        <p:spPr>
          <a:xfrm>
            <a:off x="8028384" y="3429001"/>
            <a:ext cx="402342" cy="2376263"/>
          </a:xfrm>
          <a:prstGeom prst="roundRect">
            <a:avLst/>
          </a:prstGeom>
          <a:noFill/>
          <a:ln w="25400">
            <a:solidFill>
              <a:srgbClr val="FD2A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圆角矩形 37"/>
          <p:cNvSpPr/>
          <p:nvPr/>
        </p:nvSpPr>
        <p:spPr>
          <a:xfrm>
            <a:off x="7482225" y="3068960"/>
            <a:ext cx="648072" cy="288032"/>
          </a:xfrm>
          <a:prstGeom prst="roundRect">
            <a:avLst/>
          </a:prstGeom>
          <a:noFill/>
          <a:ln w="25400">
            <a:solidFill>
              <a:srgbClr val="FD2A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63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563888" y="45789"/>
            <a:ext cx="5504567" cy="430884"/>
            <a:chOff x="5074697" y="-26590"/>
            <a:chExt cx="5504567" cy="430884"/>
          </a:xfrm>
        </p:grpSpPr>
        <p:sp>
          <p:nvSpPr>
            <p:cNvPr id="4" name="TextBox 3"/>
            <p:cNvSpPr txBox="1"/>
            <p:nvPr/>
          </p:nvSpPr>
          <p:spPr>
            <a:xfrm>
              <a:off x="8255446" y="-26590"/>
              <a:ext cx="2323818" cy="430883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121917" tIns="60958" rIns="121917" bIns="60958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000" dirty="0" smtClean="0"/>
                <a:t>3</a:t>
              </a:r>
              <a:r>
                <a:rPr lang="zh-CN" altLang="en-US" sz="2000" dirty="0"/>
                <a:t>其</a:t>
              </a:r>
              <a:r>
                <a:rPr lang="zh-CN" altLang="en-US" sz="2000" dirty="0" smtClean="0"/>
                <a:t>他自助功能</a:t>
              </a:r>
              <a:endParaRPr lang="zh-CN" altLang="en-US" sz="20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95020" y="-26590"/>
              <a:ext cx="1800000" cy="43088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121917" tIns="60958" rIns="121917" bIns="60958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000" dirty="0" smtClean="0">
                  <a:solidFill>
                    <a:schemeClr val="tx1"/>
                  </a:solidFill>
                </a:rPr>
                <a:t>2</a:t>
              </a:r>
              <a:r>
                <a:rPr lang="zh-CN" altLang="en-US" sz="2000" dirty="0">
                  <a:solidFill>
                    <a:schemeClr val="tx1"/>
                  </a:solidFill>
                </a:rPr>
                <a:t>操</a:t>
              </a:r>
              <a:r>
                <a:rPr lang="zh-CN" altLang="en-US" sz="2000" dirty="0" smtClean="0">
                  <a:solidFill>
                    <a:schemeClr val="tx1"/>
                  </a:solidFill>
                </a:rPr>
                <a:t>作说明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74697" y="-26589"/>
              <a:ext cx="1800000" cy="430883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121917" tIns="60958" rIns="121917" bIns="60958" rtlCol="0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1</a:t>
              </a:r>
              <a:r>
                <a:rPr lang="zh-CN" altLang="en-US" dirty="0"/>
                <a:t>通道介绍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79297" y="342824"/>
            <a:ext cx="666867" cy="6837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7" tIns="60929" rIns="121857" bIns="60929" rtlCol="0" anchor="ctr"/>
          <a:lstStyle/>
          <a:p>
            <a:pPr algn="ctr" defTabSz="659294"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/>
                <a:ea typeface="微软雅黑"/>
              </a:rPr>
              <a:t>2.1</a:t>
            </a:r>
            <a:endParaRPr lang="zh-CN" altLang="en-US" sz="2000" b="1" dirty="0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1156896"/>
            <a:ext cx="9144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4"/>
          <p:cNvSpPr txBox="1">
            <a:spLocks/>
          </p:cNvSpPr>
          <p:nvPr/>
        </p:nvSpPr>
        <p:spPr>
          <a:xfrm>
            <a:off x="846164" y="626461"/>
            <a:ext cx="8496300" cy="400110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操作说明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-----</a:t>
            </a:r>
            <a:r>
              <a:rPr lang="zh-CN" altLang="en-US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报案（事故信息录入</a:t>
            </a:r>
            <a:r>
              <a:rPr lang="en-US" altLang="zh-CN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人伤）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4392" y="1844824"/>
            <a:ext cx="805282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（三）不同事故类型信息项展示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人伤类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(3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个）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611560" y="1340768"/>
            <a:ext cx="7776864" cy="390882"/>
            <a:chOff x="611560" y="1340768"/>
            <a:chExt cx="7776864" cy="390882"/>
          </a:xfrm>
        </p:grpSpPr>
        <p:sp>
          <p:nvSpPr>
            <p:cNvPr id="44" name="燕尾形 43"/>
            <p:cNvSpPr/>
            <p:nvPr/>
          </p:nvSpPr>
          <p:spPr>
            <a:xfrm>
              <a:off x="611560" y="1340768"/>
              <a:ext cx="2376264" cy="36933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燕尾形 44"/>
            <p:cNvSpPr/>
            <p:nvPr/>
          </p:nvSpPr>
          <p:spPr>
            <a:xfrm>
              <a:off x="3389966" y="1362318"/>
              <a:ext cx="2376264" cy="369332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燕尾形 45"/>
            <p:cNvSpPr/>
            <p:nvPr/>
          </p:nvSpPr>
          <p:spPr>
            <a:xfrm>
              <a:off x="6012160" y="1340768"/>
              <a:ext cx="2376264" cy="369332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78850" y="1340768"/>
              <a:ext cx="16209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报案信息录入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770164" y="1340768"/>
              <a:ext cx="11244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单证上传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95936" y="1340768"/>
              <a:ext cx="16209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账号录入</a:t>
              </a:r>
            </a:p>
          </p:txBody>
        </p:sp>
      </p:grpSp>
      <p:pic>
        <p:nvPicPr>
          <p:cNvPr id="2054" name="Picture 6" descr="D:\Users\chenyaqiong199\Desktop\ZP\IMG_16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60" y="2459989"/>
            <a:ext cx="2305480" cy="410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圆角矩形 19"/>
          <p:cNvSpPr/>
          <p:nvPr/>
        </p:nvSpPr>
        <p:spPr>
          <a:xfrm>
            <a:off x="1403648" y="3248302"/>
            <a:ext cx="485673" cy="288032"/>
          </a:xfrm>
          <a:prstGeom prst="roundRect">
            <a:avLst/>
          </a:prstGeom>
          <a:noFill/>
          <a:ln w="25400">
            <a:solidFill>
              <a:srgbClr val="FD2A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798211" y="246367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特别说明</a:t>
            </a:r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：事故类型选择“重大疾病”或“身故”时，指引至</a:t>
            </a:r>
            <a:r>
              <a:rPr lang="en-US" altLang="zh-CN" b="1" smtClean="0">
                <a:latin typeface="微软雅黑" pitchFamily="34" charset="-122"/>
                <a:ea typeface="微软雅黑" pitchFamily="34" charset="-122"/>
              </a:rPr>
              <a:t>95511</a:t>
            </a: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受理</a:t>
            </a:r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报案</a:t>
            </a:r>
            <a:endParaRPr lang="en-US" altLang="zh-CN" b="1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图片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780" y="3802503"/>
            <a:ext cx="4222390" cy="214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46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563888" y="45789"/>
            <a:ext cx="5504567" cy="430884"/>
            <a:chOff x="5074697" y="-26590"/>
            <a:chExt cx="5504567" cy="430884"/>
          </a:xfrm>
        </p:grpSpPr>
        <p:sp>
          <p:nvSpPr>
            <p:cNvPr id="4" name="TextBox 3"/>
            <p:cNvSpPr txBox="1"/>
            <p:nvPr/>
          </p:nvSpPr>
          <p:spPr>
            <a:xfrm>
              <a:off x="8255446" y="-26590"/>
              <a:ext cx="2323818" cy="430883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121917" tIns="60958" rIns="121917" bIns="60958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000" dirty="0" smtClean="0"/>
                <a:t>3</a:t>
              </a:r>
              <a:r>
                <a:rPr lang="zh-CN" altLang="en-US" sz="2000" dirty="0"/>
                <a:t>其</a:t>
              </a:r>
              <a:r>
                <a:rPr lang="zh-CN" altLang="en-US" sz="2000" dirty="0" smtClean="0"/>
                <a:t>他自助功能</a:t>
              </a:r>
              <a:endParaRPr lang="zh-CN" altLang="en-US" sz="20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95020" y="-26590"/>
              <a:ext cx="1800000" cy="43088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121917" tIns="60958" rIns="121917" bIns="60958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000" dirty="0" smtClean="0">
                  <a:solidFill>
                    <a:schemeClr val="tx1"/>
                  </a:solidFill>
                </a:rPr>
                <a:t>2</a:t>
              </a:r>
              <a:r>
                <a:rPr lang="zh-CN" altLang="en-US" sz="2000" dirty="0">
                  <a:solidFill>
                    <a:schemeClr val="tx1"/>
                  </a:solidFill>
                </a:rPr>
                <a:t>操</a:t>
              </a:r>
              <a:r>
                <a:rPr lang="zh-CN" altLang="en-US" sz="2000" dirty="0" smtClean="0">
                  <a:solidFill>
                    <a:schemeClr val="tx1"/>
                  </a:solidFill>
                </a:rPr>
                <a:t>作说明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74697" y="-26589"/>
              <a:ext cx="1800000" cy="430883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121917" tIns="60958" rIns="121917" bIns="60958" rtlCol="0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1</a:t>
              </a:r>
              <a:r>
                <a:rPr lang="zh-CN" altLang="en-US" dirty="0"/>
                <a:t>通道介绍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79297" y="342824"/>
            <a:ext cx="666867" cy="6837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7" tIns="60929" rIns="121857" bIns="60929" rtlCol="0" anchor="ctr"/>
          <a:lstStyle/>
          <a:p>
            <a:pPr algn="ctr" defTabSz="659294"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/>
                <a:ea typeface="微软雅黑"/>
              </a:rPr>
              <a:t>2.1</a:t>
            </a:r>
            <a:endParaRPr lang="zh-CN" altLang="en-US" sz="2000" b="1" dirty="0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1156896"/>
            <a:ext cx="9144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4"/>
          <p:cNvSpPr txBox="1">
            <a:spLocks/>
          </p:cNvSpPr>
          <p:nvPr/>
        </p:nvSpPr>
        <p:spPr>
          <a:xfrm>
            <a:off x="846164" y="626461"/>
            <a:ext cx="8496300" cy="400110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操作说明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-----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报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案（事故信息录入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非人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伤）</a:t>
            </a:r>
          </a:p>
          <a:p>
            <a:pPr algn="l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4392" y="1844824"/>
            <a:ext cx="8052821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（三）不同事故类型信息项展示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旅行类（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个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611560" y="1340768"/>
            <a:ext cx="7776864" cy="390882"/>
            <a:chOff x="611560" y="1340768"/>
            <a:chExt cx="7776864" cy="390882"/>
          </a:xfrm>
        </p:grpSpPr>
        <p:sp>
          <p:nvSpPr>
            <p:cNvPr id="44" name="燕尾形 43"/>
            <p:cNvSpPr/>
            <p:nvPr/>
          </p:nvSpPr>
          <p:spPr>
            <a:xfrm>
              <a:off x="611560" y="1340768"/>
              <a:ext cx="2376264" cy="36933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燕尾形 44"/>
            <p:cNvSpPr/>
            <p:nvPr/>
          </p:nvSpPr>
          <p:spPr>
            <a:xfrm>
              <a:off x="3389966" y="1362318"/>
              <a:ext cx="2376264" cy="369332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燕尾形 45"/>
            <p:cNvSpPr/>
            <p:nvPr/>
          </p:nvSpPr>
          <p:spPr>
            <a:xfrm>
              <a:off x="6012160" y="1340768"/>
              <a:ext cx="2376264" cy="369332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78850" y="1340768"/>
              <a:ext cx="16209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报案信息录入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770164" y="1340768"/>
              <a:ext cx="11244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单证上传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95936" y="1340768"/>
              <a:ext cx="16209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账号录入</a:t>
              </a:r>
            </a:p>
          </p:txBody>
        </p:sp>
      </p:grpSp>
      <p:pic>
        <p:nvPicPr>
          <p:cNvPr id="1028" name="Picture 4" descr="D:\Users\chenyaqiong199\Desktop\ZP\IMG_16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475368"/>
            <a:ext cx="2088231" cy="40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Users\chenyaqiong199\Desktop\ZP\IMG_16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75368"/>
            <a:ext cx="2140590" cy="412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2433611" y="2475368"/>
            <a:ext cx="2174862" cy="4086899"/>
            <a:chOff x="2829649" y="2366437"/>
            <a:chExt cx="2354562" cy="4086899"/>
          </a:xfrm>
        </p:grpSpPr>
        <p:pic>
          <p:nvPicPr>
            <p:cNvPr id="1029" name="Picture 5" descr="D:\Users\chenyaqiong199\Desktop\ZP\IMG_1616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9649" y="2366437"/>
              <a:ext cx="2354562" cy="3078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9649" y="5085184"/>
              <a:ext cx="2354562" cy="136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2" descr="D:\Users\chenyaqiong199\Desktop\ZP\IMG_161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75368"/>
            <a:ext cx="2159037" cy="412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圆角矩形 22"/>
          <p:cNvSpPr/>
          <p:nvPr/>
        </p:nvSpPr>
        <p:spPr>
          <a:xfrm>
            <a:off x="899592" y="3284983"/>
            <a:ext cx="485673" cy="288032"/>
          </a:xfrm>
          <a:prstGeom prst="roundRect">
            <a:avLst/>
          </a:prstGeom>
          <a:noFill/>
          <a:ln w="25400">
            <a:solidFill>
              <a:srgbClr val="FD2A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2987824" y="3068959"/>
            <a:ext cx="864096" cy="288032"/>
          </a:xfrm>
          <a:prstGeom prst="roundRect">
            <a:avLst/>
          </a:prstGeom>
          <a:noFill/>
          <a:ln w="25400">
            <a:solidFill>
              <a:srgbClr val="FD2A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5240163" y="3284983"/>
            <a:ext cx="485673" cy="288032"/>
          </a:xfrm>
          <a:prstGeom prst="roundRect">
            <a:avLst/>
          </a:prstGeom>
          <a:noFill/>
          <a:ln w="25400">
            <a:solidFill>
              <a:srgbClr val="FD2A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7398093" y="3293367"/>
            <a:ext cx="485673" cy="288032"/>
          </a:xfrm>
          <a:prstGeom prst="roundRect">
            <a:avLst/>
          </a:prstGeom>
          <a:noFill/>
          <a:ln w="25400">
            <a:solidFill>
              <a:srgbClr val="FD2A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9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563888" y="45789"/>
            <a:ext cx="5504567" cy="430884"/>
            <a:chOff x="5074697" y="-26590"/>
            <a:chExt cx="5504567" cy="430884"/>
          </a:xfrm>
        </p:grpSpPr>
        <p:sp>
          <p:nvSpPr>
            <p:cNvPr id="4" name="TextBox 3"/>
            <p:cNvSpPr txBox="1"/>
            <p:nvPr/>
          </p:nvSpPr>
          <p:spPr>
            <a:xfrm>
              <a:off x="8255446" y="-26590"/>
              <a:ext cx="2323818" cy="430883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121917" tIns="60958" rIns="121917" bIns="60958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000" dirty="0" smtClean="0"/>
                <a:t>3</a:t>
              </a:r>
              <a:r>
                <a:rPr lang="zh-CN" altLang="en-US" sz="2000" dirty="0"/>
                <a:t>其</a:t>
              </a:r>
              <a:r>
                <a:rPr lang="zh-CN" altLang="en-US" sz="2000" dirty="0" smtClean="0"/>
                <a:t>他自助功能</a:t>
              </a:r>
              <a:endParaRPr lang="zh-CN" altLang="en-US" sz="20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95020" y="-26590"/>
              <a:ext cx="1800000" cy="43088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121917" tIns="60958" rIns="121917" bIns="60958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000" dirty="0" smtClean="0">
                  <a:solidFill>
                    <a:schemeClr val="tx1"/>
                  </a:solidFill>
                </a:rPr>
                <a:t>2</a:t>
              </a:r>
              <a:r>
                <a:rPr lang="zh-CN" altLang="en-US" sz="2000" dirty="0">
                  <a:solidFill>
                    <a:schemeClr val="tx1"/>
                  </a:solidFill>
                </a:rPr>
                <a:t>操</a:t>
              </a:r>
              <a:r>
                <a:rPr lang="zh-CN" altLang="en-US" sz="2000" dirty="0" smtClean="0">
                  <a:solidFill>
                    <a:schemeClr val="tx1"/>
                  </a:solidFill>
                </a:rPr>
                <a:t>作说明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74697" y="-26589"/>
              <a:ext cx="1800000" cy="430883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121917" tIns="60958" rIns="121917" bIns="60958" rtlCol="0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1</a:t>
              </a:r>
              <a:r>
                <a:rPr lang="zh-CN" altLang="en-US" dirty="0"/>
                <a:t>通道介绍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79297" y="342824"/>
            <a:ext cx="666867" cy="6837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7" tIns="60929" rIns="121857" bIns="60929" rtlCol="0" anchor="ctr"/>
          <a:lstStyle/>
          <a:p>
            <a:pPr algn="ctr" defTabSz="659294"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/>
                <a:ea typeface="微软雅黑"/>
              </a:rPr>
              <a:t>2.1</a:t>
            </a:r>
            <a:endParaRPr lang="zh-CN" altLang="en-US" sz="2000" b="1" dirty="0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1156896"/>
            <a:ext cx="9144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4"/>
          <p:cNvSpPr txBox="1">
            <a:spLocks/>
          </p:cNvSpPr>
          <p:nvPr/>
        </p:nvSpPr>
        <p:spPr>
          <a:xfrm>
            <a:off x="846164" y="626461"/>
            <a:ext cx="8496300" cy="400110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操作说明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-----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报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案（事故信息录入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非人伤）</a:t>
            </a:r>
          </a:p>
        </p:txBody>
      </p:sp>
      <p:sp>
        <p:nvSpPr>
          <p:cNvPr id="12" name="矩形 11"/>
          <p:cNvSpPr/>
          <p:nvPr/>
        </p:nvSpPr>
        <p:spPr>
          <a:xfrm>
            <a:off x="444392" y="1844824"/>
            <a:ext cx="805282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（三）不同事故类型信息项展示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旅行类（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个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611560" y="1340768"/>
            <a:ext cx="7776864" cy="390882"/>
            <a:chOff x="611560" y="1340768"/>
            <a:chExt cx="7776864" cy="390882"/>
          </a:xfrm>
        </p:grpSpPr>
        <p:sp>
          <p:nvSpPr>
            <p:cNvPr id="44" name="燕尾形 43"/>
            <p:cNvSpPr/>
            <p:nvPr/>
          </p:nvSpPr>
          <p:spPr>
            <a:xfrm>
              <a:off x="611560" y="1340768"/>
              <a:ext cx="2376264" cy="36933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燕尾形 44"/>
            <p:cNvSpPr/>
            <p:nvPr/>
          </p:nvSpPr>
          <p:spPr>
            <a:xfrm>
              <a:off x="3389966" y="1362318"/>
              <a:ext cx="2376264" cy="369332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燕尾形 45"/>
            <p:cNvSpPr/>
            <p:nvPr/>
          </p:nvSpPr>
          <p:spPr>
            <a:xfrm>
              <a:off x="6012160" y="1340768"/>
              <a:ext cx="2376264" cy="369332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78850" y="1340768"/>
              <a:ext cx="16209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报案信息录入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770164" y="1340768"/>
              <a:ext cx="11244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单证上传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95936" y="1340768"/>
              <a:ext cx="16209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账号录入</a:t>
              </a:r>
            </a:p>
          </p:txBody>
        </p:sp>
      </p:grpSp>
      <p:pic>
        <p:nvPicPr>
          <p:cNvPr id="3075" name="Picture 3" descr="D:\Users\chenyaqiong199\Desktop\ZP\IMG_16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76425"/>
            <a:ext cx="2353295" cy="412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Users\chenyaqiong199\Desktop\ZP\IMG_16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763" y="2476425"/>
            <a:ext cx="2353295" cy="412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Users\chenyaqiong199\Desktop\ZP\IMG_16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998" y="2476425"/>
            <a:ext cx="2353295" cy="412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Users\chenyaqiong199\Desktop\ZP\IMG_162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76425"/>
            <a:ext cx="2353295" cy="412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圆角矩形 20"/>
          <p:cNvSpPr/>
          <p:nvPr/>
        </p:nvSpPr>
        <p:spPr>
          <a:xfrm>
            <a:off x="989983" y="3268513"/>
            <a:ext cx="485673" cy="288032"/>
          </a:xfrm>
          <a:prstGeom prst="roundRect">
            <a:avLst/>
          </a:prstGeom>
          <a:noFill/>
          <a:ln w="25400">
            <a:solidFill>
              <a:srgbClr val="FD2A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3078215" y="3268513"/>
            <a:ext cx="485673" cy="288032"/>
          </a:xfrm>
          <a:prstGeom prst="roundRect">
            <a:avLst/>
          </a:prstGeom>
          <a:noFill/>
          <a:ln w="25400">
            <a:solidFill>
              <a:srgbClr val="FD2A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5238455" y="3268513"/>
            <a:ext cx="485673" cy="288032"/>
          </a:xfrm>
          <a:prstGeom prst="roundRect">
            <a:avLst/>
          </a:prstGeom>
          <a:noFill/>
          <a:ln w="25400">
            <a:solidFill>
              <a:srgbClr val="FD2A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7326687" y="3268513"/>
            <a:ext cx="579859" cy="288032"/>
          </a:xfrm>
          <a:prstGeom prst="roundRect">
            <a:avLst/>
          </a:prstGeom>
          <a:noFill/>
          <a:ln w="25400">
            <a:solidFill>
              <a:srgbClr val="FD2A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56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563888" y="45789"/>
            <a:ext cx="5504567" cy="430884"/>
            <a:chOff x="5074697" y="-26590"/>
            <a:chExt cx="5504567" cy="430884"/>
          </a:xfrm>
        </p:grpSpPr>
        <p:sp>
          <p:nvSpPr>
            <p:cNvPr id="4" name="TextBox 3"/>
            <p:cNvSpPr txBox="1"/>
            <p:nvPr/>
          </p:nvSpPr>
          <p:spPr>
            <a:xfrm>
              <a:off x="8255446" y="-26590"/>
              <a:ext cx="2323818" cy="430883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121917" tIns="60958" rIns="121917" bIns="60958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000" dirty="0" smtClean="0"/>
                <a:t>3</a:t>
              </a:r>
              <a:r>
                <a:rPr lang="zh-CN" altLang="en-US" sz="2000" dirty="0"/>
                <a:t>其</a:t>
              </a:r>
              <a:r>
                <a:rPr lang="zh-CN" altLang="en-US" sz="2000" dirty="0" smtClean="0"/>
                <a:t>他自助功能</a:t>
              </a:r>
              <a:endParaRPr lang="zh-CN" altLang="en-US" sz="20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95020" y="-26590"/>
              <a:ext cx="1800000" cy="43088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121917" tIns="60958" rIns="121917" bIns="60958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000" dirty="0" smtClean="0">
                  <a:solidFill>
                    <a:schemeClr val="tx1"/>
                  </a:solidFill>
                </a:rPr>
                <a:t>2</a:t>
              </a:r>
              <a:r>
                <a:rPr lang="zh-CN" altLang="en-US" sz="2000" dirty="0">
                  <a:solidFill>
                    <a:schemeClr val="tx1"/>
                  </a:solidFill>
                </a:rPr>
                <a:t>操</a:t>
              </a:r>
              <a:r>
                <a:rPr lang="zh-CN" altLang="en-US" sz="2000" dirty="0" smtClean="0">
                  <a:solidFill>
                    <a:schemeClr val="tx1"/>
                  </a:solidFill>
                </a:rPr>
                <a:t>作说明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74697" y="-26589"/>
              <a:ext cx="1800000" cy="430883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121917" tIns="60958" rIns="121917" bIns="60958" rtlCol="0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1</a:t>
              </a:r>
              <a:r>
                <a:rPr lang="zh-CN" altLang="en-US" dirty="0"/>
                <a:t>通道介绍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79297" y="342824"/>
            <a:ext cx="666867" cy="6837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7" tIns="60929" rIns="121857" bIns="60929" rtlCol="0" anchor="ctr"/>
          <a:lstStyle/>
          <a:p>
            <a:pPr algn="ctr" defTabSz="659294"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/>
                <a:ea typeface="微软雅黑"/>
              </a:rPr>
              <a:t>2.1</a:t>
            </a:r>
            <a:endParaRPr lang="zh-CN" altLang="en-US" sz="2000" b="1" dirty="0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1156896"/>
            <a:ext cx="9144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4"/>
          <p:cNvSpPr txBox="1">
            <a:spLocks/>
          </p:cNvSpPr>
          <p:nvPr/>
        </p:nvSpPr>
        <p:spPr>
          <a:xfrm>
            <a:off x="846164" y="626461"/>
            <a:ext cx="8496300" cy="400110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操作说明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-----</a:t>
            </a:r>
            <a:r>
              <a:rPr lang="zh-CN" altLang="en-US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报案（生成报案号）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429" y="2764740"/>
            <a:ext cx="494650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四</a:t>
            </a:r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）完成报案，提示报案成功，生成报案号</a:t>
            </a:r>
            <a:endParaRPr lang="en-US" altLang="zh-CN" b="1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自助件</a:t>
            </a:r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：可在线上传单证，录入支付信息；</a:t>
            </a:r>
            <a:endParaRPr lang="en-US" altLang="zh-CN" b="1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复</a:t>
            </a:r>
            <a:r>
              <a:rPr lang="zh-CN" altLang="en-US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杂件（仅医疗）</a:t>
            </a:r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：可在线录入支付信息，须线下交单；</a:t>
            </a:r>
            <a:endParaRPr lang="en-US" altLang="zh-CN" b="1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11560" y="1340768"/>
            <a:ext cx="7776864" cy="390882"/>
            <a:chOff x="611560" y="1340768"/>
            <a:chExt cx="7776864" cy="390882"/>
          </a:xfrm>
        </p:grpSpPr>
        <p:sp>
          <p:nvSpPr>
            <p:cNvPr id="19" name="燕尾形 18"/>
            <p:cNvSpPr/>
            <p:nvPr/>
          </p:nvSpPr>
          <p:spPr>
            <a:xfrm>
              <a:off x="611560" y="1340768"/>
              <a:ext cx="2376264" cy="36933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燕尾形 19"/>
            <p:cNvSpPr/>
            <p:nvPr/>
          </p:nvSpPr>
          <p:spPr>
            <a:xfrm>
              <a:off x="3389966" y="1362318"/>
              <a:ext cx="2376264" cy="369332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燕尾形 20"/>
            <p:cNvSpPr/>
            <p:nvPr/>
          </p:nvSpPr>
          <p:spPr>
            <a:xfrm>
              <a:off x="6012160" y="1340768"/>
              <a:ext cx="2376264" cy="369332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78850" y="1340768"/>
              <a:ext cx="16209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报案信息录入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70164" y="1340768"/>
              <a:ext cx="11244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单证上传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95936" y="1340768"/>
              <a:ext cx="16209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账号录入</a:t>
              </a:r>
            </a:p>
          </p:txBody>
        </p:sp>
      </p:grpSp>
      <p:pic>
        <p:nvPicPr>
          <p:cNvPr id="2051" name="Picture 3" descr="D:\Users\chenyaqiong199\Desktop\ZP\IMG_158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094" y="1731650"/>
            <a:ext cx="2982234" cy="452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8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1446</Words>
  <Application>Microsoft Office PowerPoint</Application>
  <PresentationFormat>全屏显示(4:3)</PresentationFormat>
  <Paragraphs>131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主题​​</vt:lpstr>
      <vt:lpstr>意健险微信自助理赔 操作手册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中国平安保险(集团)股份有限公司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线上自助理赔通道宣导</dc:title>
  <dc:creator>Localadmin</dc:creator>
  <cp:lastModifiedBy>localadmin</cp:lastModifiedBy>
  <cp:revision>203</cp:revision>
  <dcterms:created xsi:type="dcterms:W3CDTF">2019-01-02T09:44:10Z</dcterms:created>
  <dcterms:modified xsi:type="dcterms:W3CDTF">2019-05-31T06:52:25Z</dcterms:modified>
</cp:coreProperties>
</file>